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rygada 1918"/>
      <p:regular r:id="rId16"/>
    </p:embeddedFon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Montserrat Medium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image" Target="../media/image-1-6.png"/><Relationship Id="rId7" Type="http://schemas.openxmlformats.org/officeDocument/2006/relationships/image" Target="../media/image-1-7.sv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747843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Customer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496038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Data-Driven E-commerce Strategy Insights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9260" y="5079325"/>
            <a:ext cx="1267301" cy="402431"/>
          </a:xfrm>
          <a:prstGeom prst="roundRect">
            <a:avLst>
              <a:gd name="adj" fmla="val 6384"/>
            </a:avLst>
          </a:prstGeom>
          <a:solidFill>
            <a:srgbClr val="4D170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610" y="5194935"/>
            <a:ext cx="171212" cy="1712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34428" y="5143500"/>
            <a:ext cx="75378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PYTHON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2123599" y="5079325"/>
            <a:ext cx="1707594" cy="402431"/>
          </a:xfrm>
          <a:prstGeom prst="roundRect">
            <a:avLst>
              <a:gd name="adj" fmla="val 6384"/>
            </a:avLst>
          </a:prstGeom>
          <a:solidFill>
            <a:srgbClr val="4D1700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1948" y="5194935"/>
            <a:ext cx="171212" cy="1712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08766" y="5143500"/>
            <a:ext cx="119407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POSTGRESQL</a:t>
            </a:r>
            <a:endParaRPr lang="en-US" sz="1300" dirty="0"/>
          </a:p>
        </p:txBody>
      </p:sp>
      <p:sp>
        <p:nvSpPr>
          <p:cNvPr id="11" name="Shape 6"/>
          <p:cNvSpPr/>
          <p:nvPr/>
        </p:nvSpPr>
        <p:spPr>
          <a:xfrm>
            <a:off x="3938230" y="5079325"/>
            <a:ext cx="2398395" cy="402431"/>
          </a:xfrm>
          <a:prstGeom prst="roundRect">
            <a:avLst>
              <a:gd name="adj" fmla="val 6384"/>
            </a:avLst>
          </a:prstGeom>
          <a:solidFill>
            <a:srgbClr val="4D1700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580" y="5194935"/>
            <a:ext cx="171212" cy="1712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323398" y="5143500"/>
            <a:ext cx="188487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VISUALIZATION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663" y="615553"/>
            <a:ext cx="5590342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Business Problems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663" y="1852970"/>
            <a:ext cx="8376880" cy="46716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9656" y="1827371"/>
            <a:ext cx="2795111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Core Challenges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29656" y="2382083"/>
            <a:ext cx="4274582" cy="3319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68% male customers, untapped female market potential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Subscription rate only 27%, large room for customer lifetime value improvement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Rating 3.75/5, satisfaction needs improvement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Need to identify high-value customer groups and formulate retention strategies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29656" y="5885999"/>
            <a:ext cx="4274582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Analysis Goal: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Uncover growth opportunities and optimize marketing strategies using 3,900 transaction data points.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955483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204210"/>
            <a:ext cx="3082290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3,900</a:t>
            </a:r>
            <a:endParaRPr lang="en-US" sz="5550" dirty="0"/>
          </a:p>
        </p:txBody>
      </p:sp>
      <p:sp>
        <p:nvSpPr>
          <p:cNvPr id="4" name="Text 2"/>
          <p:cNvSpPr/>
          <p:nvPr/>
        </p:nvSpPr>
        <p:spPr>
          <a:xfrm>
            <a:off x="863084" y="41782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Transaction 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4663440"/>
            <a:ext cx="308229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Complete customer transaction data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4099084" y="3204210"/>
            <a:ext cx="3082290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18</a:t>
            </a:r>
            <a:endParaRPr lang="en-US" sz="5550" dirty="0"/>
          </a:p>
        </p:txBody>
      </p:sp>
      <p:sp>
        <p:nvSpPr>
          <p:cNvPr id="7" name="Text 5"/>
          <p:cNvSpPr/>
          <p:nvPr/>
        </p:nvSpPr>
        <p:spPr>
          <a:xfrm>
            <a:off x="4212908" y="41782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Fields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099084" y="4663440"/>
            <a:ext cx="308229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variables after cleaning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48907" y="3204210"/>
            <a:ext cx="3082290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0.95%</a:t>
            </a:r>
            <a:endParaRPr lang="en-US" sz="5550" dirty="0"/>
          </a:p>
        </p:txBody>
      </p:sp>
      <p:sp>
        <p:nvSpPr>
          <p:cNvPr id="10" name="Text 8"/>
          <p:cNvSpPr/>
          <p:nvPr/>
        </p:nvSpPr>
        <p:spPr>
          <a:xfrm>
            <a:off x="7562731" y="41782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48907" y="4663440"/>
            <a:ext cx="308229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Only 37 rating entries missing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798731" y="3204210"/>
            <a:ext cx="3082409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0</a:t>
            </a:r>
            <a:endParaRPr lang="en-US" sz="5550" dirty="0"/>
          </a:p>
        </p:txBody>
      </p:sp>
      <p:sp>
        <p:nvSpPr>
          <p:cNvPr id="13" name="Text 11"/>
          <p:cNvSpPr/>
          <p:nvPr/>
        </p:nvSpPr>
        <p:spPr>
          <a:xfrm>
            <a:off x="10912554" y="41782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Duplicate Records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98731" y="4663440"/>
            <a:ext cx="308240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Excellent data quality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9260" y="5589151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Source: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E-commerce Transaction Database |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Fields: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Customer ID, Age, Gender, Category, Purchase Amount, Rating, Subscription Status, Discount Usage, Purchase Frequency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952982"/>
            <a:ext cx="928449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Core Business Questions and KPIs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20171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Questions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3772614"/>
            <a:ext cx="6304836" cy="205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Demographic characteristics of customer groups?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Which product categories drive revenue?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Differences in purchasing behavior across age groups?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Relationship between purchase frequency and satisfaction?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How effective are discount promotions?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429857" y="2987635"/>
            <a:ext cx="6612969" cy="3288863"/>
          </a:xfrm>
          <a:prstGeom prst="roundRect">
            <a:avLst>
              <a:gd name="adj" fmla="val 976"/>
            </a:avLst>
          </a:prstGeom>
          <a:solidFill>
            <a:srgbClr val="FFB393"/>
          </a:solidFill>
          <a:ln/>
        </p:spPr>
      </p:sp>
      <p:sp>
        <p:nvSpPr>
          <p:cNvPr id="6" name="Text 4"/>
          <p:cNvSpPr/>
          <p:nvPr/>
        </p:nvSpPr>
        <p:spPr>
          <a:xfrm>
            <a:off x="7643932" y="320171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Core Metrics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43932" y="3772614"/>
            <a:ext cx="6184821" cy="205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Average Transaction Value: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$59.76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Total Revenue: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$233,081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Average Age: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44.1 years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Average Rating: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3.75/5.0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Subscription Rate: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27%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Discount Usage Rate: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43%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605082"/>
            <a:ext cx="851785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Cleaning and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746772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260" y="3080028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5" name="Text 3"/>
          <p:cNvSpPr/>
          <p:nvPr/>
        </p:nvSpPr>
        <p:spPr>
          <a:xfrm>
            <a:off x="749260" y="3248025"/>
            <a:ext cx="336542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Handling Missing Values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9260" y="3733205"/>
            <a:ext cx="64589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37 missing ratings (0.95%), filled with category mean to maintain distribution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22237" y="2746772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2237" y="3080028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9" name="Text 7"/>
          <p:cNvSpPr/>
          <p:nvPr/>
        </p:nvSpPr>
        <p:spPr>
          <a:xfrm>
            <a:off x="7422237" y="324802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Duplicate Check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2237" y="3733205"/>
            <a:ext cx="64589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 duplicate records found, all 3,900 entries are unique transactions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9260" y="4792623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9260" y="5125879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3" name="Text 11"/>
          <p:cNvSpPr/>
          <p:nvPr/>
        </p:nvSpPr>
        <p:spPr>
          <a:xfrm>
            <a:off x="749260" y="5293876"/>
            <a:ext cx="291881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49260" y="5779056"/>
            <a:ext cx="64589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Created age groups (4 intervals), numericalized purchase frequency, standardized categorical variables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22237" y="4792623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2237" y="5125879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7" name="Text 15"/>
          <p:cNvSpPr/>
          <p:nvPr/>
        </p:nvSpPr>
        <p:spPr>
          <a:xfrm>
            <a:off x="7422237" y="5293876"/>
            <a:ext cx="323671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Hypothesis Verification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2237" y="5779056"/>
            <a:ext cx="64589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Each row represents a unique transaction, ratings are randomly missing, amounts are accurately recorded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561" y="1104781"/>
            <a:ext cx="6489263" cy="648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Exploratory Data Analysis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0561" y="2017990"/>
            <a:ext cx="2476500" cy="3517583"/>
          </a:xfrm>
          <a:prstGeom prst="roundRect">
            <a:avLst>
              <a:gd name="adj" fmla="val 1178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874990" y="2212419"/>
            <a:ext cx="208764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Demographics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74990" y="2642473"/>
            <a:ext cx="2087642" cy="207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Age distribution is even (18-70 years old), males account for 68%, and each of the four age groups accounts for approximately 25%.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3333631" y="2017990"/>
            <a:ext cx="2476619" cy="3517583"/>
          </a:xfrm>
          <a:prstGeom prst="roundRect">
            <a:avLst>
              <a:gd name="adj" fmla="val 1178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3528060" y="2212419"/>
            <a:ext cx="2087761" cy="64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Purchase Behavior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3528060" y="2966561"/>
            <a:ext cx="2087761" cy="237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Spending amount is evenly distributed ($20-$100), clothing and accessories dominate, while footwear and outerwear have a smaller proportion.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986820" y="2017990"/>
            <a:ext cx="2476500" cy="3517583"/>
          </a:xfrm>
          <a:prstGeom prst="roundRect">
            <a:avLst>
              <a:gd name="adj" fmla="val 1178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6181249" y="2212419"/>
            <a:ext cx="2087642" cy="64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Customer Satisfaction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181249" y="2966561"/>
            <a:ext cx="2087642" cy="237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Ratings are concentrated between 3.0-4.5, with an average of 3.75, and age, amount, and rating have a weak correlation (&lt;0.05).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0561" y="5712143"/>
            <a:ext cx="7782758" cy="1412557"/>
          </a:xfrm>
          <a:prstGeom prst="roundRect">
            <a:avLst>
              <a:gd name="adj" fmla="val 2065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874990" y="5906572"/>
            <a:ext cx="25929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Seasonal Patterns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74990" y="6336625"/>
            <a:ext cx="7393900" cy="593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Sales are evenly distributed across all four seasons, with no seasonal dependence, indicating stable year-round demand.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2079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Deep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1896308"/>
            <a:ext cx="8352949" cy="443305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596985" y="6359843"/>
            <a:ext cx="214074" cy="214074"/>
          </a:xfrm>
          <a:prstGeom prst="roundRect">
            <a:avLst>
              <a:gd name="adj" fmla="val 8543"/>
            </a:avLst>
          </a:prstGeom>
          <a:solidFill>
            <a:srgbClr val="8A2900"/>
          </a:solidFill>
          <a:ln/>
        </p:spPr>
      </p:sp>
      <p:sp>
        <p:nvSpPr>
          <p:cNvPr id="5" name="Text 2"/>
          <p:cNvSpPr/>
          <p:nvPr/>
        </p:nvSpPr>
        <p:spPr>
          <a:xfrm>
            <a:off x="1872020" y="6359843"/>
            <a:ext cx="85117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Apparel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3094196" y="6359843"/>
            <a:ext cx="214074" cy="214074"/>
          </a:xfrm>
          <a:prstGeom prst="roundRect">
            <a:avLst>
              <a:gd name="adj" fmla="val 8543"/>
            </a:avLst>
          </a:prstGeom>
          <a:solidFill>
            <a:srgbClr val="E04200"/>
          </a:solidFill>
          <a:ln/>
        </p:spPr>
      </p:sp>
      <p:sp>
        <p:nvSpPr>
          <p:cNvPr id="7" name="Text 4"/>
          <p:cNvSpPr/>
          <p:nvPr/>
        </p:nvSpPr>
        <p:spPr>
          <a:xfrm>
            <a:off x="3369231" y="6359843"/>
            <a:ext cx="1261705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Accessories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339834" y="6359843"/>
            <a:ext cx="214074" cy="214074"/>
          </a:xfrm>
          <a:prstGeom prst="roundRect">
            <a:avLst>
              <a:gd name="adj" fmla="val 8543"/>
            </a:avLst>
          </a:prstGeom>
          <a:solidFill>
            <a:srgbClr val="FF7338"/>
          </a:solidFill>
          <a:ln/>
        </p:spPr>
      </p:sp>
      <p:sp>
        <p:nvSpPr>
          <p:cNvPr id="9" name="Text 6"/>
          <p:cNvSpPr/>
          <p:nvPr/>
        </p:nvSpPr>
        <p:spPr>
          <a:xfrm>
            <a:off x="5614868" y="6359843"/>
            <a:ext cx="1022985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Footwear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128272" y="6359843"/>
            <a:ext cx="214074" cy="214074"/>
          </a:xfrm>
          <a:prstGeom prst="roundRect">
            <a:avLst>
              <a:gd name="adj" fmla="val 8543"/>
            </a:avLst>
          </a:prstGeom>
          <a:solidFill>
            <a:srgbClr val="FFB08F"/>
          </a:solidFill>
          <a:ln/>
        </p:spPr>
      </p:sp>
      <p:sp>
        <p:nvSpPr>
          <p:cNvPr id="11" name="Text 8"/>
          <p:cNvSpPr/>
          <p:nvPr/>
        </p:nvSpPr>
        <p:spPr>
          <a:xfrm>
            <a:off x="7403306" y="6359843"/>
            <a:ext cx="1163717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Outerwear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632037" y="186951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632037" y="2440424"/>
            <a:ext cx="4256723" cy="4795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Apparel Dominance: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44.5% of sales from apparel category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 Repurchase Rate: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Average 25.4 historical purchases, strong loyalty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Gender Imbalance: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68% male customers, untapped female market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Effective Discounts: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43% usage rate proves successful promotional strategy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Subscription Potential: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Only 27% subscription rate, large conversion opportunity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74946" y="858917"/>
            <a:ext cx="8349734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Data-Driven Business Recommendations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4946" y="1623179"/>
            <a:ext cx="1236226" cy="12362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74946" y="3006447"/>
            <a:ext cx="2809756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Expand Female Customer Base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474946" y="3605808"/>
            <a:ext cx="2809756" cy="883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Launch marketing campaigns targeting women, expecting 10-15% customer growth within 6 months.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744" y="1623179"/>
            <a:ext cx="1236345" cy="12363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31744" y="3006566"/>
            <a:ext cx="275760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Increase Subscription Rate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431744" y="3341489"/>
            <a:ext cx="2809875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Offer 15-20% annual subscription discount, aiming to increase from 27% to 40%+.</a:t>
            </a:r>
            <a:endParaRPr lang="en-US" sz="1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662" y="1623179"/>
            <a:ext cx="1236345" cy="12363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88662" y="3006566"/>
            <a:ext cx="2809875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Optimize Inventory Allocation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388662" y="3605927"/>
            <a:ext cx="2809875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Allocate 60-70% of budget to apparel and accessories, reduce slow-moving categories.</a:t>
            </a:r>
            <a:endParaRPr lang="en-US" sz="1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579" y="1623179"/>
            <a:ext cx="1236345" cy="12363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345579" y="3006566"/>
            <a:ext cx="2809875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Improve Customer Satisfaction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0345579" y="3605927"/>
            <a:ext cx="2809875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 quality assurance program, aiming to raise rating from 3.75 to 4.2+.</a:t>
            </a:r>
            <a:endParaRPr lang="en-US" sz="12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946" y="4724995"/>
            <a:ext cx="1236226" cy="123622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74946" y="6108263"/>
            <a:ext cx="2809756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Optimize Discount Strategy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474946" y="6707624"/>
            <a:ext cx="2809756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Test tiered discount structures, maintain conversion rates while increasing profit margins by 5-10%.</a:t>
            </a:r>
            <a:endParaRPr lang="en-US" sz="12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744" y="4724995"/>
            <a:ext cx="1236345" cy="123634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431744" y="6108383"/>
            <a:ext cx="2508766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Age-Targeted Marketing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4431744" y="6443305"/>
            <a:ext cx="2809875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Tailor messages for four age groups, enhancing conversion rates and satisfaction.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011" y="665083"/>
            <a:ext cx="9642396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Expected Business Impact &amp; Conclusion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1650563" y="2847618"/>
            <a:ext cx="2316004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38-58%</a:t>
            </a:r>
            <a:endParaRPr lang="en-US" sz="3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484" y="1670804"/>
            <a:ext cx="2824401" cy="28244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36345" y="4707731"/>
            <a:ext cx="314467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Revenue Growth Potential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9011" y="5120878"/>
            <a:ext cx="4299466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Annual increase $88K-$135K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56960" y="2847618"/>
            <a:ext cx="2316004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40%</a:t>
            </a:r>
            <a:endParaRPr lang="en-US" sz="3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881" y="1670804"/>
            <a:ext cx="2824401" cy="28244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01201" y="4707731"/>
            <a:ext cx="302787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Subscription Rate Target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165408" y="5120878"/>
            <a:ext cx="4299466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Increase from 27% to 40%+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0663357" y="2847618"/>
            <a:ext cx="2316004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15%</a:t>
            </a:r>
            <a:endParaRPr lang="en-US" sz="3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277" y="1670804"/>
            <a:ext cx="2824401" cy="282440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32137" y="4707731"/>
            <a:ext cx="277868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Customer Base Growth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71804" y="5120878"/>
            <a:ext cx="4299466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3,900→4,500 customers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941427" y="5776436"/>
            <a:ext cx="13029962" cy="1132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Conclusion: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Analysis reveals a stable and profitable business with significant growth potential. By expanding the female market, increasing subscription rates, and improving satisfaction, a 38-58% revenue growth can be achieved. It is recommended to immediately launch female marketing campaigns and subscription incentive programs, implement quality improvements within 3-6 months, and complete inventory optimization within 12 months.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659011" y="5590223"/>
            <a:ext cx="22860" cy="150495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7" name="Text 12"/>
          <p:cNvSpPr/>
          <p:nvPr/>
        </p:nvSpPr>
        <p:spPr>
          <a:xfrm>
            <a:off x="659011" y="7281386"/>
            <a:ext cx="1331237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Confidence Level: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High — Based on clear customer behavior patterns and e-commerce industry best practices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2026-01-30T05:27:15Z</dcterms:created>
  <dcterms:modified xsi:type="dcterms:W3CDTF">2026-01-30T05:27:15Z</dcterms:modified>
</cp:coreProperties>
</file>